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I+cCb6ilyx1EfldGwhzSQ==" hashData="CbhH52uNFp3Acn+4SeSPfcLfwN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3000" dirty="0" err="1">
                <a:latin typeface="華康儷中黑" panose="020B0509000000000000" pitchFamily="49" charset="-120"/>
                <a:ea typeface="華康儷中黑" panose="020B0509000000000000" pitchFamily="49" charset="-120"/>
              </a:rPr>
              <a:t>粗出生率</a:t>
            </a:r>
            <a:r>
              <a:rPr lang="en-US" dirty="0"/>
              <a:t>
</a:t>
            </a:r>
            <a:r>
              <a:rPr lang="en-US" sz="2800" dirty="0"/>
              <a:t>Crude Birth Rate, 1981 to 2012</a:t>
            </a:r>
          </a:p>
        </c:rich>
      </c:tx>
      <c:layout>
        <c:manualLayout>
          <c:xMode val="edge"/>
          <c:yMode val="edge"/>
          <c:x val="0.24221246209744729"/>
          <c:y val="0"/>
        </c:manualLayout>
      </c:layout>
    </c:title>
    <c:plotArea>
      <c:layout>
        <c:manualLayout>
          <c:layoutTarget val="inner"/>
          <c:xMode val="edge"/>
          <c:yMode val="edge"/>
          <c:x val="0.17813750867214501"/>
          <c:y val="0.15256924912076922"/>
          <c:w val="0.71194860574559271"/>
          <c:h val="0.77027184654051706"/>
        </c:manualLayout>
      </c:layout>
      <c:barChart>
        <c:barDir val="col"/>
        <c:grouping val="clustered"/>
        <c:ser>
          <c:idx val="0"/>
          <c:order val="0"/>
          <c:tx>
            <c:strRef>
              <c:f>Sheet1!$A$7</c:f>
              <c:strCache>
                <c:ptCount val="1"/>
                <c:pt idx="0">
                  <c:v>粗出生率
Crude Birth Rate, 1981 to 2012</c:v>
                </c:pt>
              </c:strCache>
            </c:strRef>
          </c:tx>
          <c:cat>
            <c:numRef>
              <c:f>Sheet1!$B$6:$AG$6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Sheet1!$B$7:$AG$7</c:f>
              <c:numCache>
                <c:formatCode>0.00</c:formatCode>
                <c:ptCount val="32"/>
                <c:pt idx="0">
                  <c:v>16.8</c:v>
                </c:pt>
                <c:pt idx="1">
                  <c:v>16.399999999999999</c:v>
                </c:pt>
                <c:pt idx="2">
                  <c:v>15.6</c:v>
                </c:pt>
                <c:pt idx="3">
                  <c:v>14.4</c:v>
                </c:pt>
                <c:pt idx="4">
                  <c:v>14</c:v>
                </c:pt>
                <c:pt idx="5">
                  <c:v>13</c:v>
                </c:pt>
                <c:pt idx="6">
                  <c:v>12.6</c:v>
                </c:pt>
                <c:pt idx="7">
                  <c:v>13.4</c:v>
                </c:pt>
                <c:pt idx="8">
                  <c:v>12.3</c:v>
                </c:pt>
                <c:pt idx="9">
                  <c:v>12</c:v>
                </c:pt>
                <c:pt idx="10">
                  <c:v>12</c:v>
                </c:pt>
                <c:pt idx="11">
                  <c:v>12.3</c:v>
                </c:pt>
                <c:pt idx="12">
                  <c:v>12</c:v>
                </c:pt>
                <c:pt idx="13">
                  <c:v>11.9</c:v>
                </c:pt>
                <c:pt idx="14" formatCode="General">
                  <c:v>11.2</c:v>
                </c:pt>
                <c:pt idx="15" formatCode="General">
                  <c:v>9.9</c:v>
                </c:pt>
                <c:pt idx="16" formatCode="General">
                  <c:v>9.1</c:v>
                </c:pt>
                <c:pt idx="17" formatCode="General">
                  <c:v>8.7000000000000011</c:v>
                </c:pt>
                <c:pt idx="18" formatCode="General">
                  <c:v>7.8</c:v>
                </c:pt>
                <c:pt idx="19" formatCode="General">
                  <c:v>8.1</c:v>
                </c:pt>
                <c:pt idx="20" formatCode="General">
                  <c:v>7.2</c:v>
                </c:pt>
                <c:pt idx="21" formatCode="General">
                  <c:v>7.1</c:v>
                </c:pt>
                <c:pt idx="22" formatCode="General">
                  <c:v>7</c:v>
                </c:pt>
                <c:pt idx="23" formatCode="General">
                  <c:v>7.3</c:v>
                </c:pt>
                <c:pt idx="24" formatCode="General">
                  <c:v>8.4</c:v>
                </c:pt>
                <c:pt idx="25" formatCode="General">
                  <c:v>9.6</c:v>
                </c:pt>
                <c:pt idx="26" formatCode="General">
                  <c:v>10.200000000000001</c:v>
                </c:pt>
                <c:pt idx="27" formatCode="General">
                  <c:v>11.3</c:v>
                </c:pt>
                <c:pt idx="28" formatCode="General">
                  <c:v>11.8</c:v>
                </c:pt>
                <c:pt idx="29" formatCode="General">
                  <c:v>12.6</c:v>
                </c:pt>
                <c:pt idx="30" formatCode="General">
                  <c:v>13.5</c:v>
                </c:pt>
                <c:pt idx="31" formatCode="General">
                  <c:v>12.8</c:v>
                </c:pt>
              </c:numCache>
            </c:numRef>
          </c:val>
        </c:ser>
        <c:dLbls/>
        <c:axId val="84341888"/>
        <c:axId val="84343424"/>
      </c:barChart>
      <c:catAx>
        <c:axId val="84341888"/>
        <c:scaling>
          <c:orientation val="minMax"/>
        </c:scaling>
        <c:axPos val="b"/>
        <c:numFmt formatCode="General" sourceLinked="1"/>
        <c:tickLblPos val="nextTo"/>
        <c:crossAx val="84343424"/>
        <c:crosses val="autoZero"/>
        <c:auto val="1"/>
        <c:lblAlgn val="ctr"/>
        <c:lblOffset val="100"/>
      </c:catAx>
      <c:valAx>
        <c:axId val="84343424"/>
        <c:scaling>
          <c:orientation val="minMax"/>
        </c:scaling>
        <c:axPos val="l"/>
        <c:majorGridlines/>
        <c:numFmt formatCode="0.00" sourceLinked="1"/>
        <c:tickLblPos val="nextTo"/>
        <c:crossAx val="8434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36857284321805"/>
          <c:y val="0.16719541611095701"/>
          <c:w val="0.207279922033937"/>
          <c:h val="7.0262603053872066E-2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012-1A25-4799-8DEE-D9252E4D469E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E2FB-2CCB-472D-9E91-F9FB314AB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http://www.hktdc.com/mis/ahktdc/tc/s/abt-hktdc-about.html?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0417-2FB8-A546-937D-D70BD087067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6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Cherub Rubs - http://www.cherubrubs.com.sg/skin.html </a:t>
            </a:r>
          </a:p>
          <a:p>
            <a:r>
              <a:rPr lang="en-US" dirty="0" err="1" smtClean="0"/>
              <a:t>Mustela</a:t>
            </a:r>
            <a:r>
              <a:rPr lang="en-US" dirty="0" smtClean="0"/>
              <a:t> Moisturizing</a:t>
            </a:r>
            <a:r>
              <a:rPr lang="en-US" baseline="0" dirty="0" smtClean="0"/>
              <a:t> Cream - http://www.mustela.hk/content/Body-milk</a:t>
            </a:r>
          </a:p>
          <a:p>
            <a:r>
              <a:rPr lang="en-US" baseline="0" dirty="0" err="1" smtClean="0"/>
              <a:t>Chicco</a:t>
            </a:r>
            <a:r>
              <a:rPr lang="en-US" baseline="0" dirty="0" smtClean="0"/>
              <a:t> Cold Wind Cream - http://www.chicco.com.hk/product_detail.php?cat=47&amp;sub=66&amp;id=316 </a:t>
            </a:r>
          </a:p>
          <a:p>
            <a:r>
              <a:rPr lang="en-US" baseline="0" dirty="0" err="1" smtClean="0"/>
              <a:t>Seba</a:t>
            </a:r>
            <a:r>
              <a:rPr lang="en-US" baseline="0" smtClean="0"/>
              <a:t> Baby Cream - http://www.sebamed.com/products/product.html?tx_nsproductdatabase_pi1[showUid]=160&amp;lastpid=1377&amp;cHash=402c74802b082a57a3f77d34a06b0909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0417-2FB8-A546-937D-D70BD087067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15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1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29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42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372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4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0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78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47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29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41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41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87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5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724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269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14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51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3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7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821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83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3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7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544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51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680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2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42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464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433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349F-E12A-9D44-84A9-3A0EFB482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1A99-59C8-A341-B247-D2B082678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40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6705601" y="-3810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6" y="1412876"/>
            <a:ext cx="4059214" cy="5256213"/>
          </a:xfrm>
        </p:spPr>
        <p:txBody>
          <a:bodyPr/>
          <a:lstStyle>
            <a:lvl1pPr>
              <a:buFont typeface="Courier New" pitchFamily="49" charset="0"/>
              <a:buChar char="o"/>
              <a:defRPr sz="2400" baseline="0"/>
            </a:lvl1pPr>
            <a:lvl2pPr>
              <a:buFont typeface="Courier New" pitchFamily="49" charset="0"/>
              <a:buChar char="o"/>
              <a:defRPr sz="2000" b="0" baseline="0"/>
            </a:lvl2pPr>
            <a:lvl3pPr>
              <a:buFont typeface="Courier New" pitchFamily="49" charset="0"/>
              <a:buChar char="o"/>
              <a:defRPr sz="1800" baseline="0"/>
            </a:lvl3pPr>
            <a:lvl4pPr>
              <a:buFont typeface="Courier New" pitchFamily="49" charset="0"/>
              <a:buChar char="o"/>
              <a:defRPr sz="1600" baseline="0"/>
            </a:lvl4pPr>
            <a:lvl5pPr>
              <a:buFont typeface="Courier New" pitchFamily="49" charset="0"/>
              <a:buChar char="o"/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428736"/>
            <a:ext cx="4041775" cy="5286412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Courier New" pitchFamily="49" charset="0"/>
              <a:buChar char="o"/>
              <a:defRPr sz="1800"/>
            </a:lvl3pPr>
            <a:lvl4pPr>
              <a:buFont typeface="Courier New" pitchFamily="49" charset="0"/>
              <a:buChar char="o"/>
              <a:defRPr sz="1600"/>
            </a:lvl4pPr>
            <a:lvl5pPr>
              <a:buFont typeface="Courier New" pitchFamily="49" charset="0"/>
              <a:buChar char="o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715141" y="71416"/>
            <a:ext cx="2143140" cy="285750"/>
          </a:xfrm>
        </p:spPr>
        <p:txBody>
          <a:bodyPr/>
          <a:lstStyle>
            <a:lvl1pPr algn="ctr">
              <a:buNone/>
              <a:defRPr sz="1200">
                <a:latin typeface="+mj-lt"/>
              </a:defRPr>
            </a:lvl1pPr>
            <a:lvl2pPr algn="ctr">
              <a:defRPr sz="1200">
                <a:latin typeface="+mj-lt"/>
              </a:defRPr>
            </a:lvl2pPr>
            <a:lvl3pPr algn="ctr">
              <a:defRPr sz="1200">
                <a:latin typeface="+mj-lt"/>
              </a:defRPr>
            </a:lvl3pPr>
            <a:lvl4pPr algn="ctr">
              <a:defRPr sz="1200">
                <a:latin typeface="+mj-lt"/>
              </a:defRPr>
            </a:lvl4pPr>
            <a:lvl5pPr algn="ctr"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6632679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705601" y="-3810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ourier New" pitchFamily="49" charset="0"/>
              <a:buChar char="o"/>
              <a:defRPr baseline="0">
                <a:latin typeface="Arial" pitchFamily="34" charset="0"/>
              </a:defRPr>
            </a:lvl1pPr>
            <a:lvl2pPr>
              <a:buFont typeface="Courier New" pitchFamily="49" charset="0"/>
              <a:buChar char="o"/>
              <a:defRPr baseline="0">
                <a:latin typeface="Arial" pitchFamily="34" charset="0"/>
              </a:defRPr>
            </a:lvl2pPr>
            <a:lvl3pPr>
              <a:buFont typeface="Courier New" pitchFamily="49" charset="0"/>
              <a:buChar char="o"/>
              <a:defRPr baseline="0">
                <a:latin typeface="Arial" pitchFamily="34" charset="0"/>
              </a:defRPr>
            </a:lvl3pPr>
            <a:lvl4pPr>
              <a:buFont typeface="Courier New" pitchFamily="49" charset="0"/>
              <a:buChar char="o"/>
              <a:defRPr baseline="0">
                <a:latin typeface="Arial" pitchFamily="34" charset="0"/>
              </a:defRPr>
            </a:lvl4pPr>
            <a:lvl5pPr>
              <a:buFont typeface="Courier New" pitchFamily="49" charset="0"/>
              <a:buChar char="o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715141" y="71416"/>
            <a:ext cx="2143140" cy="285750"/>
          </a:xfrm>
        </p:spPr>
        <p:txBody>
          <a:bodyPr/>
          <a:lstStyle>
            <a:lvl1pPr algn="ctr">
              <a:buNone/>
              <a:defRPr sz="1200">
                <a:latin typeface="+mj-lt"/>
              </a:defRPr>
            </a:lvl1pPr>
            <a:lvl2pPr algn="ctr">
              <a:defRPr sz="1200">
                <a:latin typeface="+mj-lt"/>
              </a:defRPr>
            </a:lvl2pPr>
            <a:lvl3pPr algn="ctr">
              <a:defRPr sz="1200">
                <a:latin typeface="+mj-lt"/>
              </a:defRPr>
            </a:lvl3pPr>
            <a:lvl4pPr algn="ctr">
              <a:defRPr sz="1200">
                <a:latin typeface="+mj-lt"/>
              </a:defRPr>
            </a:lvl4pPr>
            <a:lvl5pPr algn="ctr">
              <a:defRPr sz="1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734585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E5A903-DA24-9A45-AD5C-27E74273C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809418-6ABA-A745-82A9-338452DA2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7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rPr>
              <a:pPr defTabSz="914353"/>
              <a:t>5/9/2014</a:t>
            </a:fld>
            <a:endParaRPr lang="en-US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 dirty="0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1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_Logos_MiraclesNatur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1854" y="5474315"/>
            <a:ext cx="819328" cy="1274512"/>
          </a:xfrm>
          <a:prstGeom prst="rect">
            <a:avLst/>
          </a:prstGeom>
        </p:spPr>
      </p:pic>
      <p:pic>
        <p:nvPicPr>
          <p:cNvPr id="19" name="Picture 18" descr="DNA_Logos_MiraclesNatur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8723" y="1407926"/>
            <a:ext cx="2743017" cy="4266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5458" y="57150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奇妙嬰兒天然系列</a:t>
            </a:r>
            <a:endParaRPr lang="en-US" sz="2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2631" y="4618939"/>
            <a:ext cx="5942551" cy="163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Helps insulate against minor skin irritation to keep your baby’s skin soft and smooth</a:t>
            </a:r>
          </a:p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Helps moisturize, soothe and protect your baby’s sensitive areas. </a:t>
            </a:r>
          </a:p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Supports normal skin barrier functions to help keep the skin hydrated.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462" y="2077225"/>
            <a:ext cx="62357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有助防止輕微的皮膚刺激，令寶寶的皮膚柔嫩細滑</a:t>
            </a:r>
            <a:endParaRPr lang="en-US" altLang="zh-TW" sz="22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有助保濕、紓緩和保護寶寶的敏感肌膚</a:t>
            </a:r>
            <a:endParaRPr lang="en-US" sz="2200" dirty="0">
              <a:solidFill>
                <a:srgbClr val="9BBB59">
                  <a:lumMod val="50000"/>
                </a:srgbClr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支援肌膚的正常防護功能，幫助肌膚保濕</a:t>
            </a:r>
            <a:endParaRPr lang="en-US" sz="2200" dirty="0">
              <a:solidFill>
                <a:srgbClr val="9BBB59">
                  <a:lumMod val="50000"/>
                </a:srgbClr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9BBB59">
                  <a:lumMod val="50000"/>
                </a:srgbClr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295" y="1210343"/>
            <a:ext cx="834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400" dirty="0">
                <a:solidFill>
                  <a:srgbClr val="8064A2">
                    <a:lumMod val="50000"/>
                  </a:srgbClr>
                </a:solidFill>
                <a:ea typeface="華康儷中黑" pitchFamily="49" charset="-120"/>
              </a:rPr>
              <a:t>天然、無毒性的護膚膏，專為滋潤、紓緩和保護寶寶較敏感部位的肌膚而設。</a:t>
            </a:r>
            <a:endParaRPr lang="en-US" sz="2400" dirty="0">
              <a:solidFill>
                <a:srgbClr val="8064A2">
                  <a:lumMod val="50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97" y="3889745"/>
            <a:ext cx="644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8064A2">
                    <a:lumMod val="75000"/>
                  </a:srgbClr>
                </a:solidFill>
              </a:rPr>
              <a:t>A natural, non-toxic cream specially formulated to moisturize, soothe and protect your baby’s sensitive areas.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520" y="133201"/>
            <a:ext cx="67055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奇妙嬰兒天然抗敏護膚膏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pPr defTabSz="457200"/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Diaper Cream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19" y="6251546"/>
            <a:ext cx="5088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it-IT" sz="2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HK6931 | DC $89.00 | SR $125.00 | BV 7.5</a:t>
            </a:r>
          </a:p>
        </p:txBody>
      </p:sp>
      <p:pic>
        <p:nvPicPr>
          <p:cNvPr id="2050" name="Picture 2" descr="O:\Product_SC\Communications\Graphics\Products Image\DNA Miracles Natural\HK_DNA_DiaperCream_HK693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3697" y="3126699"/>
            <a:ext cx="4187321" cy="41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7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6701" y="4132726"/>
            <a:ext cx="802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Water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Glycerin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Coconut Oil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BBB59">
                    <a:lumMod val="50000"/>
                  </a:srgbClr>
                </a:solidFill>
              </a:rPr>
              <a:t>Aloe </a:t>
            </a: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barbadensis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Leaf Juice 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Epilobium</a:t>
            </a:r>
            <a:r>
              <a:rPr lang="en-US" sz="2000" i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angustifolium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(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Willowherb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) Flower / Leaf / Stem Extract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Zinc Oxide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587" y="1473237"/>
            <a:ext cx="580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水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甘油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椰子油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蘆薈葉汁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柳草花／葉／莖萃取物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氧化鋅 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120" y="3738870"/>
            <a:ext cx="6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8064A2">
                    <a:lumMod val="50000"/>
                  </a:srgbClr>
                </a:solidFill>
              </a:rPr>
              <a:t>Key Ingredients: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344" y="1090402"/>
            <a:ext cx="6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400" b="1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主要成份：</a:t>
            </a:r>
            <a:endParaRPr lang="en-US" sz="2400" b="1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520" y="133201"/>
            <a:ext cx="67055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奇妙嬰兒天然抗敏護膚膏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pPr defTabSz="457200"/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Diaper Cream</a:t>
            </a:r>
          </a:p>
        </p:txBody>
      </p:sp>
      <p:pic>
        <p:nvPicPr>
          <p:cNvPr id="47" name="Picture 2" descr="O:\Product_SC\Communications\Graphics\Products Image\DNA Miracles Natural\HK_DNA_DiaperCream_HK693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2458" y="1179641"/>
            <a:ext cx="4187321" cy="41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27219" y="6367296"/>
            <a:ext cx="5088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it-IT" sz="2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HK6931 | DC $89.00 | SR $125.00 | BV 7.5</a:t>
            </a:r>
          </a:p>
        </p:txBody>
      </p:sp>
    </p:spTree>
    <p:extLst>
      <p:ext uri="{BB962C8B-B14F-4D97-AF65-F5344CB8AC3E}">
        <p14:creationId xmlns:p14="http://schemas.microsoft.com/office/powerpoint/2010/main" xmlns="" val="9987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alphaModFix amt="38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900" y="-190502"/>
            <a:ext cx="9349233" cy="37447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alphaModFix amt="51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0" y="3835400"/>
            <a:ext cx="9144000" cy="3238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70199" y="1841501"/>
            <a:ext cx="3393827" cy="3365499"/>
            <a:chOff x="2870199" y="1841501"/>
            <a:chExt cx="3393827" cy="3365499"/>
          </a:xfrm>
        </p:grpSpPr>
        <p:pic>
          <p:nvPicPr>
            <p:cNvPr id="38" name="Picture 37" descr="USCAN_ENG&amp;FR_dnaMiraclesNaturalSoothingOintmentMockup_0114(1).png"/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70199" y="1841501"/>
              <a:ext cx="3393827" cy="3365499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70200" y="1841501"/>
              <a:ext cx="1640689" cy="170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305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8988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嬰兒</a:t>
            </a:r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舒緩膏</a:t>
            </a:r>
            <a:endParaRPr lang="en-US" altLang="zh-TW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Soothing Ointment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39" y="1268113"/>
            <a:ext cx="85885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600" dirty="0">
                <a:solidFill>
                  <a:srgbClr val="8064A2">
                    <a:lumMod val="75000"/>
                  </a:srgbClr>
                </a:solidFill>
                <a:ea typeface="華康儷中黑" panose="020B0509000000000000" pitchFamily="49" charset="-120"/>
              </a:rPr>
              <a:t>配方絕無毒性，能有效紓緩肌膚，同時性質溫和，呵護最細緻柔嫩的肌膚。</a:t>
            </a:r>
            <a:endParaRPr lang="en-US" sz="2600" dirty="0">
              <a:solidFill>
                <a:srgbClr val="8064A2">
                  <a:lumMod val="75000"/>
                </a:srgbClr>
              </a:solidFill>
              <a:ea typeface="華康儷中黑" panose="020B0509000000000000" pitchFamily="49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099" y="4757775"/>
            <a:ext cx="616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BBB59">
                    <a:lumMod val="50000"/>
                  </a:srgbClr>
                </a:solidFill>
              </a:rPr>
              <a:t>Helps soothe skin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BBB59">
                    <a:lumMod val="50000"/>
                  </a:srgbClr>
                </a:solidFill>
              </a:rPr>
              <a:t>Moisturizes dry skin areas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BBB59">
                    <a:lumMod val="50000"/>
                  </a:srgbClr>
                </a:solidFill>
              </a:rPr>
              <a:t>Locks in moisture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BBB59">
                    <a:lumMod val="50000"/>
                  </a:srgbClr>
                </a:solidFill>
              </a:rPr>
              <a:t>Uses natural ingredients to protect sensitive skin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5398" y="2143682"/>
            <a:ext cx="5808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defRPr>
            </a:lvl1pPr>
          </a:lstStyle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/>
              <a:t>有助紓緩肌</a:t>
            </a:r>
            <a:r>
              <a:rPr lang="zh-TW" altLang="en-US" sz="2400" dirty="0" smtClean="0"/>
              <a:t>膚</a:t>
            </a:r>
            <a:endParaRPr lang="en-US" altLang="zh-TW" sz="2400" dirty="0" smtClean="0"/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/>
              <a:t>滋潤乾燥肌</a:t>
            </a:r>
            <a:r>
              <a:rPr lang="zh-TW" altLang="en-US" sz="2400" dirty="0" smtClean="0"/>
              <a:t>膚</a:t>
            </a:r>
            <a:endParaRPr lang="en-US" altLang="zh-TW" sz="2400" dirty="0" smtClean="0"/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/>
              <a:t>鎖緊肌膚水</a:t>
            </a:r>
            <a:r>
              <a:rPr lang="zh-TW" altLang="en-US" sz="2400" dirty="0" smtClean="0"/>
              <a:t>分</a:t>
            </a:r>
            <a:endParaRPr lang="en-US" altLang="zh-TW" sz="2400" dirty="0" smtClean="0"/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/>
              <a:t>含有天然成份，保護敏感肌膚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774" y="3878602"/>
            <a:ext cx="591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8064A2">
                    <a:lumMod val="75000"/>
                  </a:srgbClr>
                </a:solidFill>
              </a:rPr>
              <a:t>Nontoxic formula strong enough to soothe and yet gentle enough for the softest skin. 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388365" y="3058852"/>
            <a:ext cx="2680047" cy="2568185"/>
            <a:chOff x="2870199" y="1841501"/>
            <a:chExt cx="3393827" cy="3365499"/>
          </a:xfrm>
        </p:grpSpPr>
        <p:pic>
          <p:nvPicPr>
            <p:cNvPr id="12" name="Picture 11" descr="USCAN_ENG&amp;FR_dnaMiraclesNaturalSoothingOintmentMockup_0114(1).pn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70199" y="1841501"/>
              <a:ext cx="3393827" cy="3365499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70200" y="1841501"/>
              <a:ext cx="1640689" cy="170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543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2631" y="4277712"/>
            <a:ext cx="8314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Coconut Oil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9BBB59">
                    <a:lumMod val="50000"/>
                  </a:srgbClr>
                </a:solidFill>
              </a:rPr>
              <a:t>Ceramide</a:t>
            </a: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 3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9BBB59">
                    <a:lumMod val="50000"/>
                  </a:srgbClr>
                </a:solidFill>
              </a:rPr>
              <a:t>Epilobium</a:t>
            </a:r>
            <a:r>
              <a:rPr lang="en-US" sz="2400" i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400" i="1" dirty="0" err="1">
                <a:solidFill>
                  <a:srgbClr val="9BBB59">
                    <a:lumMod val="50000"/>
                  </a:srgbClr>
                </a:solidFill>
              </a:rPr>
              <a:t>angustifolium</a:t>
            </a: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9BBB59">
                    <a:lumMod val="50000"/>
                  </a:srgbClr>
                </a:solidFill>
              </a:rPr>
              <a:t>Willowherb</a:t>
            </a: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) Flower / Leaf / Stem Extract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9BBB59">
                    <a:lumMod val="50000"/>
                  </a:srgbClr>
                </a:solidFill>
              </a:rPr>
              <a:t>Isosorbide</a:t>
            </a: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9BBB59">
                    <a:lumMod val="50000"/>
                  </a:srgbClr>
                </a:solidFill>
              </a:rPr>
              <a:t>Dicaprylate</a:t>
            </a:r>
            <a:endParaRPr lang="en-US" sz="2400" dirty="0">
              <a:solidFill>
                <a:srgbClr val="9BBB59">
                  <a:lumMod val="50000"/>
                </a:srgbClr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BBB59">
                  <a:lumMod val="50000"/>
                </a:srgbClr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4" name="Picture 3" descr="DNA_Logos_MiraclesNatur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1854" y="138168"/>
            <a:ext cx="819328" cy="12745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8988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嬰兒</a:t>
            </a:r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舒緩膏</a:t>
            </a:r>
            <a:endParaRPr lang="en-US" altLang="zh-TW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Soothing Ointment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696" y="1705216"/>
            <a:ext cx="5808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defRPr>
            </a:lvl1pPr>
          </a:lstStyle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</a:rPr>
              <a:t>椰子</a:t>
            </a:r>
            <a:r>
              <a:rPr lang="zh-TW" altLang="en-US" sz="2400" dirty="0" smtClean="0">
                <a:latin typeface="Calibri" panose="020F0502020204030204" pitchFamily="34" charset="0"/>
              </a:rPr>
              <a:t>油</a:t>
            </a:r>
            <a:endParaRPr lang="en-US" altLang="zh-TW" sz="2400" dirty="0" smtClean="0">
              <a:latin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</a:rPr>
              <a:t>神經醯胺</a:t>
            </a:r>
            <a:r>
              <a:rPr lang="en-US" altLang="zh-TW" sz="2400" dirty="0">
                <a:latin typeface="Calibri" panose="020F0502020204030204" pitchFamily="34" charset="0"/>
              </a:rPr>
              <a:t>3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</a:rPr>
              <a:t>柳草花／葉／莖萃取物</a:t>
            </a:r>
            <a:endParaRPr lang="en-US" altLang="zh-TW" sz="2400" dirty="0">
              <a:latin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</a:rPr>
              <a:t>異山梨醇二辛酸</a:t>
            </a:r>
            <a:r>
              <a:rPr lang="zh-TW" altLang="en-US" sz="2400" dirty="0" smtClean="0">
                <a:latin typeface="Calibri" panose="020F0502020204030204" pitchFamily="34" charset="0"/>
              </a:rPr>
              <a:t>酯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88" y="3826460"/>
            <a:ext cx="6832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b="1" dirty="0">
                <a:solidFill>
                  <a:srgbClr val="8064A2">
                    <a:lumMod val="50000"/>
                  </a:srgbClr>
                </a:solidFill>
              </a:rPr>
              <a:t>Key Ingredients: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812" y="1213234"/>
            <a:ext cx="6832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600" b="1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主要成份：</a:t>
            </a:r>
            <a:endParaRPr lang="en-US" sz="2600" b="1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410171" y="2175641"/>
            <a:ext cx="2680047" cy="2568185"/>
            <a:chOff x="2870199" y="1841501"/>
            <a:chExt cx="3393827" cy="3365499"/>
          </a:xfrm>
        </p:grpSpPr>
        <p:pic>
          <p:nvPicPr>
            <p:cNvPr id="12" name="Picture 11" descr="USCAN_ENG&amp;FR_dnaMiraclesNaturalSoothingOintmentMockup_0114(1)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70199" y="1841501"/>
              <a:ext cx="3393827" cy="3365499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70200" y="1841501"/>
              <a:ext cx="1640689" cy="170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37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1871884" y="1446935"/>
            <a:ext cx="944616" cy="880785"/>
            <a:chOff x="2870199" y="1841501"/>
            <a:chExt cx="2658215" cy="2564960"/>
          </a:xfrm>
        </p:grpSpPr>
        <p:pic>
          <p:nvPicPr>
            <p:cNvPr id="12" name="Picture 11" descr="USCAN_ENG&amp;FR_dnaMiraclesNaturalSoothingOintmentMockup_0114(1).pn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70199" y="1841501"/>
              <a:ext cx="2658215" cy="2564960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70200" y="1841501"/>
              <a:ext cx="1640689" cy="1701800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7251" y="49073"/>
            <a:ext cx="6356119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58B150"/>
                </a:solidFill>
                <a:ea typeface="華康儷中黑" panose="020B0509000000000000" pitchFamily="49" charset="-120"/>
                <a:cs typeface="Arial Rounded MT Bold"/>
              </a:rPr>
              <a:t>DNA奇妙</a:t>
            </a:r>
            <a:r>
              <a:rPr lang="zh-TW" altLang="en-US" sz="2800" b="1" dirty="0">
                <a:ln w="31550" cmpd="sng">
                  <a:noFill/>
                  <a:prstDash val="solid"/>
                </a:ln>
                <a:solidFill>
                  <a:srgbClr val="58B150"/>
                </a:solidFill>
                <a:ea typeface="華康儷中黑" panose="020B0509000000000000" pitchFamily="49" charset="-120"/>
                <a:cs typeface="Arial Rounded MT Bold"/>
              </a:rPr>
              <a:t>嬰兒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58B150"/>
                </a:solidFill>
                <a:ea typeface="華康儷中黑" panose="020B0509000000000000" pitchFamily="49" charset="-120"/>
                <a:cs typeface="Arial Rounded MT Bold"/>
              </a:rPr>
              <a:t>天然</a:t>
            </a:r>
            <a:r>
              <a:rPr lang="zh-TW" altLang="en-US" sz="2800" b="1" dirty="0">
                <a:ln w="31550" cmpd="sng">
                  <a:noFill/>
                  <a:prstDash val="solid"/>
                </a:ln>
                <a:solidFill>
                  <a:srgbClr val="58B150"/>
                </a:solidFill>
                <a:ea typeface="華康儷中黑" panose="020B0509000000000000" pitchFamily="49" charset="-120"/>
                <a:cs typeface="Arial Rounded MT Bold"/>
              </a:rPr>
              <a:t>舒緩膏的比較</a:t>
            </a:r>
            <a:endParaRPr lang="en-US" altLang="zh-TW" sz="2800" b="1" dirty="0">
              <a:ln w="31550" cmpd="sng">
                <a:noFill/>
                <a:prstDash val="solid"/>
              </a:ln>
              <a:solidFill>
                <a:srgbClr val="58B150"/>
              </a:solidFill>
              <a:ea typeface="華康儷中黑" panose="020B0509000000000000" pitchFamily="49" charset="-120"/>
              <a:cs typeface="Arial Rounded MT Bold"/>
            </a:endParaRPr>
          </a:p>
          <a:p>
            <a:pPr algn="l"/>
            <a:r>
              <a:rPr lang="en-US" sz="2400" b="1" dirty="0" smtClean="0">
                <a:ln w="31550" cmpd="sng">
                  <a:noFill/>
                  <a:prstDash val="solid"/>
                </a:ln>
                <a:solidFill>
                  <a:srgbClr val="58B150"/>
                </a:solidFill>
                <a:cs typeface="Arial Rounded MT Bold"/>
              </a:rPr>
              <a:t>Soothing Ointment VS. Competitors</a:t>
            </a:r>
            <a:endParaRPr lang="en-US" sz="2400" b="1" dirty="0">
              <a:ln w="31550" cmpd="sng">
                <a:noFill/>
                <a:prstDash val="solid"/>
              </a:ln>
              <a:solidFill>
                <a:srgbClr val="58B150"/>
              </a:solidFill>
              <a:cs typeface="Arial Rounded MT Bold"/>
            </a:endParaRPr>
          </a:p>
        </p:txBody>
      </p:sp>
      <p:pic>
        <p:nvPicPr>
          <p:cNvPr id="10" name="Picture 9" descr="US_ENG_pediatricianApprovedSeal_071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251" y="1125763"/>
            <a:ext cx="1481388" cy="1197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6172" y="937616"/>
            <a:ext cx="660083" cy="15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8253" y="1014058"/>
            <a:ext cx="628650" cy="142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386729"/>
              </p:ext>
            </p:extLst>
          </p:nvPr>
        </p:nvGraphicFramePr>
        <p:xfrm>
          <a:off x="203698" y="2542628"/>
          <a:ext cx="8671038" cy="402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5173"/>
                <a:gridCol w="1445173"/>
                <a:gridCol w="1445173"/>
                <a:gridCol w="1445173"/>
                <a:gridCol w="1445173"/>
                <a:gridCol w="1445173"/>
              </a:tblGrid>
              <a:tr h="630451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1800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DNA Soothing Ointment</a:t>
                      </a:r>
                      <a:endParaRPr lang="en-US" sz="1800" kern="1200" dirty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Seba</a:t>
                      </a:r>
                      <a:r>
                        <a:rPr 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Baby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Cream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Chicco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Cold Wind Cream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Biolane</a:t>
                      </a:r>
                      <a:r>
                        <a:rPr 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Moisturizing Cream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Cherub Rubs Organic Skin Balm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兒科醫生認可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Pediatrician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Approved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  <a:endParaRPr lang="en-US" sz="18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×</a:t>
                      </a:r>
                      <a:endParaRPr lang="en-US" sz="18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  <a:endParaRPr lang="en-US" sz="18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×</a:t>
                      </a: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95%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天然成份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95% Natural Ingredients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  <a:endParaRPr lang="en-US" sz="18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不含苯甲酸酯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Free of Parabens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anchor="ctr"/>
                </a:tc>
              </a:tr>
              <a:tr h="538511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每毫升價格</a:t>
                      </a:r>
                      <a:r>
                        <a:rPr 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Price Per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mL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endParaRPr lang="en-US" sz="2800" b="1" kern="1200" dirty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$0.98</a:t>
                      </a:r>
                      <a:endParaRPr lang="en-US" sz="2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$2.76</a:t>
                      </a:r>
                      <a:endParaRPr lang="en-US" sz="2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$0.90</a:t>
                      </a:r>
                      <a:endParaRPr lang="en-US" sz="2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$2.47</a:t>
                      </a:r>
                      <a:endParaRPr lang="en-US" sz="2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6240" y="993371"/>
            <a:ext cx="5762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760784"/>
              </p:ext>
            </p:extLst>
          </p:nvPr>
        </p:nvGraphicFramePr>
        <p:xfrm>
          <a:off x="203698" y="2546842"/>
          <a:ext cx="2890346" cy="402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5173"/>
                <a:gridCol w="1445173"/>
              </a:tblGrid>
              <a:tr h="630451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1800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DNA Soothing Ointment</a:t>
                      </a:r>
                      <a:endParaRPr lang="en-US" sz="1800" kern="1200" dirty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兒科醫生認可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Pediatrician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Approved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√</a:t>
                      </a: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95%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天然成份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95% Natural Ingredients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√</a:t>
                      </a:r>
                    </a:p>
                  </a:txBody>
                  <a:tcPr anchor="ctr"/>
                </a:tc>
              </a:tr>
              <a:tr h="39928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不含苯甲酸酯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Free of Parabens</a:t>
                      </a:r>
                      <a:endParaRPr lang="en-US" sz="1600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√</a:t>
                      </a:r>
                    </a:p>
                  </a:txBody>
                  <a:tcPr anchor="ctr"/>
                </a:tc>
              </a:tr>
              <a:tr h="538511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每毫升價格</a:t>
                      </a:r>
                      <a:r>
                        <a:rPr lang="en-US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Price Per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 mL</a:t>
                      </a:r>
                      <a:endParaRPr lang="en-US" dirty="0">
                        <a:latin typeface="Calibri" panose="020F0502020204030204" pitchFamily="34" charset="0"/>
                        <a:ea typeface="華康儷中黑" panose="020B05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58B15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$1.50</a:t>
                      </a:r>
                      <a:endParaRPr lang="en-US" sz="2800" b="1" kern="1200" dirty="0">
                        <a:ln w="31550" cmpd="sng">
                          <a:noFill/>
                          <a:prstDash val="solid"/>
                        </a:ln>
                        <a:solidFill>
                          <a:srgbClr val="58B15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2595" y="970516"/>
            <a:ext cx="681864" cy="15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_Logos_MiraclesNatur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1854" y="138168"/>
            <a:ext cx="819328" cy="12745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8988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嬰兒</a:t>
            </a:r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舒緩膏</a:t>
            </a:r>
            <a:endParaRPr lang="en-US" altLang="zh-TW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Soothing Ointment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029556" y="2537148"/>
            <a:ext cx="2680047" cy="2568185"/>
            <a:chOff x="2870199" y="1841501"/>
            <a:chExt cx="3393827" cy="3365499"/>
          </a:xfrm>
        </p:grpSpPr>
        <p:pic>
          <p:nvPicPr>
            <p:cNvPr id="12" name="Picture 11" descr="USCAN_ENG&amp;FR_dnaMiraclesNaturalSoothingOintmentMockup_0114(1)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70199" y="1841501"/>
              <a:ext cx="3393827" cy="3365499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70200" y="1841501"/>
              <a:ext cx="1640689" cy="17018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395462" y="2255825"/>
            <a:ext cx="40760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>
                <a:solidFill>
                  <a:srgbClr val="558ED5"/>
                </a:solidFill>
              </a:rPr>
              <a:t>HK6930 </a:t>
            </a:r>
          </a:p>
          <a:p>
            <a:pPr algn="ctr" defTabSz="457200"/>
            <a:r>
              <a:rPr lang="en-US" sz="4800" b="1" dirty="0">
                <a:solidFill>
                  <a:srgbClr val="558ED5"/>
                </a:solidFill>
              </a:rPr>
              <a:t>DC $122.00 </a:t>
            </a:r>
          </a:p>
          <a:p>
            <a:pPr algn="ctr" defTabSz="457200"/>
            <a:r>
              <a:rPr lang="en-US" sz="4800" b="1" dirty="0">
                <a:solidFill>
                  <a:srgbClr val="558ED5"/>
                </a:solidFill>
              </a:rPr>
              <a:t>SR $170.00 </a:t>
            </a:r>
          </a:p>
          <a:p>
            <a:pPr algn="ctr" defTabSz="457200"/>
            <a:r>
              <a:rPr lang="en-US" sz="4800" b="1" dirty="0">
                <a:solidFill>
                  <a:srgbClr val="558ED5"/>
                </a:solidFill>
              </a:rPr>
              <a:t>BV 10</a:t>
            </a:r>
          </a:p>
        </p:txBody>
      </p:sp>
    </p:spTree>
    <p:extLst>
      <p:ext uri="{BB962C8B-B14F-4D97-AF65-F5344CB8AC3E}">
        <p14:creationId xmlns:p14="http://schemas.microsoft.com/office/powerpoint/2010/main" xmlns="" val="12350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_Background_Hele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185" y="994011"/>
            <a:ext cx="816102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988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下載產品單張</a:t>
            </a:r>
            <a:endParaRPr lang="en-US" altLang="zh-TW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Downloadable Leaflet</a:t>
            </a:r>
          </a:p>
        </p:txBody>
      </p:sp>
    </p:spTree>
    <p:extLst>
      <p:ext uri="{BB962C8B-B14F-4D97-AF65-F5344CB8AC3E}">
        <p14:creationId xmlns:p14="http://schemas.microsoft.com/office/powerpoint/2010/main" xmlns="" val="3139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746" y="472608"/>
            <a:ext cx="4430268" cy="59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Emmyy\AppData\Local\Microsoft\Windows\Temporary Internet Files\Content.Outlook\8OD9Z8FH\photo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39042" y="0"/>
            <a:ext cx="4560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6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myy\AppData\Local\Microsoft\Windows\Temporary Internet Files\Content.Outlook\8OD9Z8FH\photo 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40" y="464458"/>
            <a:ext cx="45339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myy\AppData\Local\Microsoft\Windows\Temporary Internet Files\Content.Outlook\8OD9Z8FH\photo 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1072" y="464458"/>
            <a:ext cx="45339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5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 txBox="1">
            <a:spLocks/>
          </p:cNvSpPr>
          <p:nvPr/>
        </p:nvSpPr>
        <p:spPr>
          <a:xfrm>
            <a:off x="927101" y="3841658"/>
            <a:ext cx="7703930" cy="2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300" b="1" dirty="0" smtClean="0">
                <a:solidFill>
                  <a:srgbClr val="C3B6D4"/>
                </a:solidFill>
                <a:cs typeface="Arial Rounded MT Bold"/>
              </a:rPr>
              <a:t>“Brighter days and  better  </a:t>
            </a:r>
            <a:r>
              <a:rPr lang="en-US" b="1" dirty="0" smtClean="0">
                <a:solidFill>
                  <a:srgbClr val="C3B6D4"/>
                </a:solidFill>
                <a:cs typeface="Arial Rounded MT Bold"/>
              </a:rPr>
              <a:t>tomorrows only exist  through </a:t>
            </a:r>
            <a:r>
              <a:rPr lang="en-US" b="1" dirty="0" smtClean="0">
                <a:solidFill>
                  <a:srgbClr val="85C3C9"/>
                </a:solidFill>
                <a:cs typeface="Arial Rounded MT Bold"/>
              </a:rPr>
              <a:t>healthy beginnings.</a:t>
            </a:r>
            <a:r>
              <a:rPr lang="en-US" b="1" dirty="0" smtClean="0">
                <a:solidFill>
                  <a:srgbClr val="97CCD1"/>
                </a:solidFill>
                <a:cs typeface="Arial Rounded MT Bold"/>
              </a:rPr>
              <a:t>” </a:t>
            </a:r>
          </a:p>
          <a:p>
            <a:endParaRPr lang="en-US" b="1" dirty="0" smtClean="0">
              <a:solidFill>
                <a:srgbClr val="7AC4D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506405" y="3571372"/>
            <a:ext cx="188354" cy="34587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5169" y="5727700"/>
            <a:ext cx="675862" cy="901525"/>
          </a:xfrm>
          <a:prstGeom prst="rect">
            <a:avLst/>
          </a:prstGeom>
        </p:spPr>
      </p:pic>
      <p:pic>
        <p:nvPicPr>
          <p:cNvPr id="26" name="Picture 25" descr="crayola-anti-roll-crayons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739388" y="5765800"/>
            <a:ext cx="2309596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55409">
            <a:off x="107517" y="154110"/>
            <a:ext cx="1527749" cy="1527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69657">
            <a:off x="1569341" y="898301"/>
            <a:ext cx="862341" cy="862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89838">
            <a:off x="8018806" y="4589471"/>
            <a:ext cx="479093" cy="47909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618780" y="5486155"/>
            <a:ext cx="2247901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srgbClr val="C3B6D4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C3B6D4"/>
                </a:solidFill>
                <a:cs typeface="Arial Rounded MT Bold"/>
              </a:rPr>
              <a:t>-This is the DNA </a:t>
            </a:r>
            <a:r>
              <a:rPr lang="en-US" b="1" dirty="0">
                <a:solidFill>
                  <a:srgbClr val="C3B6D4"/>
                </a:solidFill>
                <a:cs typeface="Arial Rounded MT Bold"/>
              </a:rPr>
              <a:t>W</a:t>
            </a:r>
            <a:r>
              <a:rPr lang="en-US" b="1" dirty="0" smtClean="0">
                <a:solidFill>
                  <a:srgbClr val="C3B6D4"/>
                </a:solidFill>
                <a:cs typeface="Arial Rounded MT Bold"/>
              </a:rPr>
              <a:t>ay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7724" y="1846192"/>
            <a:ext cx="8634569" cy="2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zh-TW" altLang="en-US" sz="4000" b="1" dirty="0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燦</a:t>
            </a:r>
            <a:r>
              <a:rPr lang="zh-TW" altLang="en-US" sz="4000" b="1" dirty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爛</a:t>
            </a:r>
            <a:r>
              <a:rPr lang="zh-TW" altLang="en-US" sz="4000" b="1" dirty="0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開</a:t>
            </a:r>
            <a:r>
              <a:rPr lang="zh-TW" altLang="en-US" sz="4000" b="1" dirty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心的將來</a:t>
            </a:r>
            <a:r>
              <a:rPr lang="zh-TW" altLang="en-US" sz="4000" b="1" dirty="0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全賴</a:t>
            </a:r>
            <a:r>
              <a:rPr lang="zh-TW" altLang="en-US" sz="4000" b="1" dirty="0">
                <a:solidFill>
                  <a:srgbClr val="85C3C9"/>
                </a:solidFill>
                <a:ea typeface="華康儷中黑" panose="020B0509000000000000" pitchFamily="49" charset="-120"/>
                <a:cs typeface="Arial Rounded MT Bold"/>
              </a:rPr>
              <a:t>健康的開始</a:t>
            </a:r>
            <a:r>
              <a:rPr lang="zh-TW" altLang="en-US" sz="4000" b="1" dirty="0" smtClean="0">
                <a:solidFill>
                  <a:srgbClr val="8064A2">
                    <a:lumMod val="40000"/>
                    <a:lumOff val="60000"/>
                  </a:srgbClr>
                </a:solidFill>
                <a:ea typeface="華康儷中黑" panose="020B0509000000000000" pitchFamily="49" charset="-120"/>
                <a:cs typeface="Arial Rounded MT Bold"/>
              </a:rPr>
              <a:t>。</a:t>
            </a:r>
            <a:endParaRPr lang="en-US" sz="4000" b="1" dirty="0" smtClean="0">
              <a:solidFill>
                <a:srgbClr val="97CCD1"/>
              </a:solidFill>
              <a:ea typeface="華康儷中黑" panose="020B0509000000000000" pitchFamily="49" charset="-120"/>
              <a:cs typeface="Arial Rounded MT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509943" y="1225017"/>
            <a:ext cx="188354" cy="3458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489838">
            <a:off x="8022344" y="2636537"/>
            <a:ext cx="479093" cy="47909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22606" y="2863342"/>
            <a:ext cx="244761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 smtClean="0">
              <a:solidFill>
                <a:srgbClr val="C3B6D4"/>
              </a:solidFill>
              <a:ea typeface="華康儷中黑" panose="020B0509000000000000" pitchFamily="49" charset="-120"/>
            </a:endParaRPr>
          </a:p>
          <a:p>
            <a:pPr marL="0" indent="0" algn="ctr">
              <a:buFont typeface="Arial"/>
              <a:buNone/>
            </a:pPr>
            <a:r>
              <a:rPr lang="en-US" sz="2000" b="1" dirty="0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-</a:t>
            </a:r>
            <a:r>
              <a:rPr lang="en-US" sz="2000" b="1" dirty="0">
                <a:solidFill>
                  <a:srgbClr val="C3B6D4"/>
                </a:solidFill>
                <a:ea typeface="華康儷中黑" panose="020B0509000000000000" pitchFamily="49" charset="-120"/>
              </a:rPr>
              <a:t> </a:t>
            </a:r>
            <a:r>
              <a:rPr lang="en-US" sz="2000" b="1" dirty="0" err="1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DNA</a:t>
            </a:r>
            <a:r>
              <a:rPr lang="en-US" sz="2000" b="1" dirty="0" err="1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奇妙</a:t>
            </a:r>
            <a:r>
              <a:rPr lang="zh-TW" altLang="en-US" sz="2000" b="1" dirty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嬰</a:t>
            </a:r>
            <a:r>
              <a:rPr lang="zh-TW" altLang="en-US" sz="2000" b="1" dirty="0" smtClean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兒系</a:t>
            </a:r>
            <a:r>
              <a:rPr lang="zh-TW" altLang="en-US" sz="2000" b="1" dirty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列</a:t>
            </a:r>
            <a:r>
              <a:rPr lang="en-US" altLang="zh-TW" sz="2000" b="1" dirty="0">
                <a:solidFill>
                  <a:srgbClr val="C3B6D4"/>
                </a:solidFill>
                <a:ea typeface="華康儷中黑" panose="020B0509000000000000" pitchFamily="49" charset="-120"/>
                <a:cs typeface="Arial Rounded MT Bold"/>
              </a:rPr>
              <a:t> </a:t>
            </a:r>
            <a:endParaRPr lang="en-US" sz="2000" b="1" dirty="0">
              <a:solidFill>
                <a:srgbClr val="C3B6D4"/>
              </a:solidFill>
              <a:ea typeface="華康儷中黑" panose="020B0509000000000000" pitchFamily="49" charset="-120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5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71141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prstClr val="white"/>
                </a:solidFill>
                <a:ea typeface="華康儷中黑" pitchFamily="49" charset="-120"/>
              </a:rPr>
              <a:t>產品專題會暨健康講座</a:t>
            </a:r>
            <a:endParaRPr lang="en-US" altLang="zh-TW" sz="3400" dirty="0">
              <a:solidFill>
                <a:prstClr val="white"/>
              </a:solidFill>
              <a:ea typeface="華康儷中黑" pitchFamily="49" charset="-120"/>
            </a:endParaRPr>
          </a:p>
          <a:p>
            <a:r>
              <a:rPr lang="en-US" sz="3000" dirty="0">
                <a:solidFill>
                  <a:prstClr val="white"/>
                </a:solidFill>
                <a:ea typeface="華康儷中黑" pitchFamily="49" charset="-120"/>
              </a:rPr>
              <a:t>Product Symposium and Health Seminar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447800"/>
            <a:ext cx="594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日期：</a:t>
            </a:r>
            <a:r>
              <a:rPr lang="en-US" altLang="zh-TW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2014</a:t>
            </a:r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年</a:t>
            </a:r>
            <a:r>
              <a:rPr lang="en-US" altLang="zh-TW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7</a:t>
            </a:r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月</a:t>
            </a:r>
            <a:r>
              <a:rPr lang="en-US" altLang="zh-TW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13</a:t>
            </a:r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至</a:t>
            </a:r>
            <a:r>
              <a:rPr lang="en-US" altLang="zh-TW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14</a:t>
            </a:r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日（星期日及一）</a:t>
            </a:r>
          </a:p>
          <a:p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地點：灣仔會議展覽中心及美安生活廊</a:t>
            </a:r>
          </a:p>
          <a:p>
            <a:r>
              <a:rPr lang="zh-TW" altLang="en-US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門票：</a:t>
            </a:r>
            <a:r>
              <a:rPr lang="en-US" altLang="zh-TW" sz="2400" dirty="0">
                <a:solidFill>
                  <a:prstClr val="white"/>
                </a:solidFill>
                <a:ea typeface="華康儷中黑" panose="020B0509000000000000" pitchFamily="49" charset="-120"/>
              </a:rPr>
              <a:t>HK$1,190</a:t>
            </a:r>
          </a:p>
          <a:p>
            <a:endParaRPr lang="en-US" altLang="zh-TW" sz="2400" dirty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優先特惠門票：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HK$990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（須於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2014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年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4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月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4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日至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5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月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4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日期間，購買三張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2014</a:t>
            </a:r>
            <a:r>
              <a:rPr lang="zh-TW" altLang="en-US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領袖訓練會議門票方可享此優惠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)</a:t>
            </a:r>
          </a:p>
          <a:p>
            <a:endParaRPr lang="en-US" sz="2400" dirty="0">
              <a:solidFill>
                <a:prstClr val="white"/>
              </a:solidFill>
              <a:ea typeface="華康儷中黑" panose="020B0509000000000000" pitchFamily="49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4073366"/>
            <a:ext cx="5867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Date: July 13 – July 14, 2014 (Sunday and Monday)</a:t>
            </a:r>
          </a:p>
          <a:p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Venue: HKCEC and </a:t>
            </a:r>
            <a:r>
              <a:rPr lang="en-US" altLang="zh-TW" sz="2200" dirty="0" err="1">
                <a:solidFill>
                  <a:prstClr val="white"/>
                </a:solidFill>
                <a:ea typeface="華康儷中黑" panose="020B0509000000000000" pitchFamily="49" charset="-120"/>
              </a:rPr>
              <a:t>mhk</a:t>
            </a:r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 Showcase</a:t>
            </a:r>
          </a:p>
          <a:p>
            <a:r>
              <a:rPr lang="en-US" altLang="zh-TW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Ticket Price: HK$1,190</a:t>
            </a:r>
          </a:p>
          <a:p>
            <a:endParaRPr lang="en-US" altLang="zh-TW" sz="2000" dirty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r>
              <a:rPr lang="en-US" altLang="zh-TW" sz="2000" dirty="0">
                <a:solidFill>
                  <a:prstClr val="white"/>
                </a:solidFill>
                <a:ea typeface="華康儷中黑" panose="020B0509000000000000" pitchFamily="49" charset="-120"/>
              </a:rPr>
              <a:t>Early Bird Ticket Price: HK$990 (Enjoy early bird ticket price with the purchase of three 2014 Leadership School tickets during 4 April to 4 May as prerequisite)</a:t>
            </a:r>
          </a:p>
          <a:p>
            <a:endParaRPr lang="en-US" sz="2400" dirty="0">
              <a:solidFill>
                <a:prstClr val="white"/>
              </a:solidFill>
              <a:ea typeface="華康儷中黑" panose="020B0509000000000000" pitchFamily="49" charset="-120"/>
            </a:endParaRPr>
          </a:p>
        </p:txBody>
      </p:sp>
      <p:pic>
        <p:nvPicPr>
          <p:cNvPr id="28" name="Picture 12" descr="MAU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7463" y="76200"/>
            <a:ext cx="14303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782114">
            <a:off x="551483" y="3974402"/>
            <a:ext cx="2254714" cy="17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176143"/>
            <a:ext cx="2823231" cy="140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2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0" y="-228600"/>
            <a:ext cx="9144000" cy="7315200"/>
            <a:chOff x="0" y="0"/>
            <a:chExt cx="9144000" cy="73152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8800" y="182880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28800" y="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18288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36576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54864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28800" y="36576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28800" y="548640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57600" y="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600" y="18288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57600" y="54864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86400" y="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15200" y="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18288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15200" y="18288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86400" y="365760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86400" y="54864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15200" y="5486400"/>
              <a:ext cx="18288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57600" y="3657600"/>
              <a:ext cx="1828800" cy="1828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486400" y="525034"/>
            <a:ext cx="3657600" cy="463106"/>
          </a:xfrm>
          <a:prstGeom prst="roundRect">
            <a:avLst/>
          </a:prstGeom>
          <a:noFill/>
        </p:spPr>
        <p:txBody>
          <a:bodyPr wrap="square" lIns="112205" tIns="9144" rIns="112205" bIns="9144">
            <a:spAutoFit/>
          </a:bodyPr>
          <a:lstStyle/>
          <a:p>
            <a:pPr defTabSz="1444863"/>
            <a:r>
              <a:rPr lang="zh-TW" altLang="en-US" sz="2600" dirty="0" smtClean="0">
                <a:solidFill>
                  <a:prstClr val="white"/>
                </a:solidFill>
                <a:latin typeface="Century Gothic" pitchFamily="34" charset="0"/>
                <a:ea typeface="華康儷中黑" pitchFamily="49" charset="-120"/>
              </a:rPr>
              <a:t>你一定要有的</a:t>
            </a:r>
            <a:r>
              <a:rPr lang="en-US" altLang="zh-TW" sz="2600" dirty="0" smtClean="0">
                <a:solidFill>
                  <a:prstClr val="white"/>
                </a:solidFill>
                <a:latin typeface="Century Gothic" pitchFamily="34" charset="0"/>
                <a:ea typeface="華康儷中黑" pitchFamily="49" charset="-120"/>
              </a:rPr>
              <a:t>3</a:t>
            </a:r>
            <a:r>
              <a:rPr lang="zh-TW" altLang="en-US" sz="2600" dirty="0" smtClean="0">
                <a:solidFill>
                  <a:prstClr val="white"/>
                </a:solidFill>
                <a:latin typeface="Century Gothic" pitchFamily="34" charset="0"/>
                <a:ea typeface="華康儷中黑" pitchFamily="49" charset="-120"/>
              </a:rPr>
              <a:t>張門票！</a:t>
            </a:r>
            <a:endParaRPr lang="en-US" altLang="zh-TW" sz="2600" dirty="0" smtClean="0">
              <a:solidFill>
                <a:prstClr val="white"/>
              </a:solidFill>
              <a:latin typeface="Century Gothic" pitchFamily="34" charset="0"/>
              <a:ea typeface="華康儷中黑" pitchFamily="49" charset="-120"/>
            </a:endParaRPr>
          </a:p>
        </p:txBody>
      </p:sp>
      <p:pic>
        <p:nvPicPr>
          <p:cNvPr id="20" name="Picture 19" descr="WebCenter201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519" y="2362199"/>
            <a:ext cx="1695984" cy="365760"/>
          </a:xfrm>
          <a:prstGeom prst="rect">
            <a:avLst/>
          </a:prstGeom>
        </p:spPr>
      </p:pic>
      <p:grpSp>
        <p:nvGrpSpPr>
          <p:cNvPr id="4" name="Group 9"/>
          <p:cNvGrpSpPr>
            <a:grpSpLocks noChangeAspect="1"/>
          </p:cNvGrpSpPr>
          <p:nvPr/>
        </p:nvGrpSpPr>
        <p:grpSpPr>
          <a:xfrm rot="21409451">
            <a:off x="2012637" y="68086"/>
            <a:ext cx="1469343" cy="1463040"/>
            <a:chOff x="7775999" y="1722190"/>
            <a:chExt cx="1373894" cy="136800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775999" y="1722190"/>
              <a:ext cx="1368000" cy="1368000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zh-TW" altLang="en-US" kern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81893" y="1933414"/>
              <a:ext cx="1368000" cy="974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ts val="2500"/>
                </a:lnSpc>
                <a:defRPr/>
              </a:pPr>
              <a:r>
                <a:rPr lang="zh-TW" altLang="en-US" sz="2200" kern="0" dirty="0" smtClean="0">
                  <a:solidFill>
                    <a:prstClr val="white"/>
                  </a:solidFill>
                  <a:ea typeface="華康儷中黑" pitchFamily="49" charset="-120"/>
                  <a:cs typeface="Arial" pitchFamily="34" charset="0"/>
                </a:rPr>
                <a:t>總值</a:t>
              </a:r>
              <a:endParaRPr lang="en-US" altLang="zh-TW" sz="2200" kern="0" dirty="0" smtClean="0">
                <a:solidFill>
                  <a:prstClr val="white"/>
                </a:solidFill>
                <a:ea typeface="華康儷中黑" pitchFamily="49" charset="-120"/>
                <a:cs typeface="Arial" pitchFamily="34" charset="0"/>
              </a:endParaRPr>
            </a:p>
            <a:p>
              <a:pPr algn="ctr" defTabSz="457200">
                <a:lnSpc>
                  <a:spcPts val="2500"/>
                </a:lnSpc>
                <a:defRPr/>
              </a:pPr>
              <a:r>
                <a:rPr lang="en-US" altLang="zh-TW" sz="2200" b="1" kern="0" dirty="0" smtClean="0">
                  <a:solidFill>
                    <a:prstClr val="white"/>
                  </a:solidFill>
                  <a:cs typeface="Arial" pitchFamily="34" charset="0"/>
                </a:rPr>
                <a:t>HK$3,655</a:t>
              </a:r>
            </a:p>
            <a:p>
              <a:pPr algn="ctr" defTabSz="457200">
                <a:lnSpc>
                  <a:spcPts val="2500"/>
                </a:lnSpc>
                <a:defRPr/>
              </a:pPr>
              <a:r>
                <a:rPr lang="en-US" altLang="zh-TW" sz="2000" b="1" kern="0" dirty="0" smtClean="0">
                  <a:solidFill>
                    <a:prstClr val="white"/>
                  </a:solidFill>
                  <a:ea typeface="華康儷中黑" pitchFamily="49" charset="-120"/>
                  <a:cs typeface="Arial" pitchFamily="34" charset="0"/>
                </a:rPr>
                <a:t>VALUE</a:t>
              </a:r>
              <a:endParaRPr lang="zh-TW" altLang="en-US" sz="2000" kern="0" dirty="0" smtClean="0">
                <a:solidFill>
                  <a:prstClr val="white"/>
                </a:solidFill>
                <a:ea typeface="華康儷中黑" pitchFamily="49" charset="-12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149298" y="1891344"/>
              <a:ext cx="64918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8149298" y="2913202"/>
              <a:ext cx="64918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pic>
        <p:nvPicPr>
          <p:cNvPr id="22" name="Picture 21" descr="OPC3_140213.PNG"/>
          <p:cNvPicPr>
            <a:picLocks noChangeAspect="1"/>
          </p:cNvPicPr>
          <p:nvPr/>
        </p:nvPicPr>
        <p:blipFill>
          <a:blip r:embed="rId3" cstate="print"/>
          <a:srcRect l="20904" t="6670" r="20905" b="6670"/>
          <a:stretch>
            <a:fillRect/>
          </a:stretch>
        </p:blipFill>
        <p:spPr>
          <a:xfrm>
            <a:off x="4095750" y="3276600"/>
            <a:ext cx="984739" cy="2133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HKFrusanteImage_130829.png"/>
          <p:cNvPicPr>
            <a:picLocks noChangeAspect="1"/>
          </p:cNvPicPr>
          <p:nvPr/>
        </p:nvPicPr>
        <p:blipFill>
          <a:blip r:embed="rId4" cstate="print"/>
          <a:srcRect l="18191" t="7778" r="20842" b="24444"/>
          <a:stretch>
            <a:fillRect/>
          </a:stretch>
        </p:blipFill>
        <p:spPr>
          <a:xfrm>
            <a:off x="4019550" y="218661"/>
            <a:ext cx="1066800" cy="2829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Rectangle 59"/>
          <p:cNvSpPr/>
          <p:nvPr/>
        </p:nvSpPr>
        <p:spPr>
          <a:xfrm>
            <a:off x="7315200" y="3429000"/>
            <a:ext cx="18288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" y="58992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 smtClean="0">
                <a:solidFill>
                  <a:prstClr val="white"/>
                </a:solidFill>
                <a:latin typeface="Century Gothic" pitchFamily="34" charset="0"/>
              </a:rPr>
              <a:t>All</a:t>
            </a:r>
            <a:endParaRPr lang="en-US" sz="8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62598" y="1800225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 smtClean="0">
                <a:solidFill>
                  <a:prstClr val="white"/>
                </a:solidFill>
                <a:latin typeface="Century Gothic" pitchFamily="34" charset="0"/>
              </a:rPr>
              <a:t>it</a:t>
            </a:r>
            <a:endParaRPr lang="en-US" sz="8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5450" y="360045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 smtClean="0">
                <a:solidFill>
                  <a:prstClr val="white"/>
                </a:solidFill>
                <a:latin typeface="Century Gothic" pitchFamily="34" charset="0"/>
              </a:rPr>
              <a:t>takes</a:t>
            </a:r>
            <a:endParaRPr lang="en-US" sz="8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62598" y="535305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800" dirty="0" smtClean="0">
                <a:solidFill>
                  <a:prstClr val="white"/>
                </a:solidFill>
                <a:latin typeface="Century Gothic" pitchFamily="34" charset="0"/>
              </a:rPr>
              <a:t>is</a:t>
            </a:r>
            <a:endParaRPr lang="en-US" sz="8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34250" y="5181600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0" dirty="0" smtClean="0">
                <a:solidFill>
                  <a:prstClr val="white"/>
                </a:solidFill>
                <a:latin typeface="Century Gothic" pitchFamily="34" charset="0"/>
              </a:rPr>
              <a:t>3</a:t>
            </a:r>
            <a:endParaRPr lang="en-US" sz="120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299960" y="5263515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:\Events\Convention\Leadership School\LS2014\Ticket\HK_ENG&amp;CH_2014ConventionTicket_0214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0192" y="1865834"/>
            <a:ext cx="2468880" cy="12910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2" descr="M:\Events\Convention\Leadership School\LS2014\Ticket\HK_ENG&amp;CH_2014ConventionTicket_0214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423820" y="4322728"/>
            <a:ext cx="2468880" cy="12910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2" descr="M:\Events\Convention\Leadership School\LS2014\Ticket\HK_ENG&amp;CH_2014ConventionTicket_0214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2223">
            <a:off x="-193649" y="4788644"/>
            <a:ext cx="2468880" cy="12910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MarketHongKong&amp;Shop.com_StackedLogo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19514" y="4085770"/>
            <a:ext cx="1645920" cy="514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5257800"/>
            <a:ext cx="3048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0002" y="550545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defTabSz="457200"/>
            <a:r>
              <a:rPr lang="en-US" altLang="zh-TW" dirty="0" smtClean="0">
                <a:solidFill>
                  <a:srgbClr val="FF0000"/>
                </a:solidFill>
                <a:ea typeface="華康儷中黑" pitchFamily="49" charset="-120"/>
              </a:rPr>
              <a:t>“I Got My 3”</a:t>
            </a:r>
            <a:r>
              <a:rPr lang="zh-TW" altLang="en-US" dirty="0" smtClean="0">
                <a:solidFill>
                  <a:srgbClr val="FF0000"/>
                </a:solidFill>
                <a:ea typeface="華康儷中黑" pitchFamily="49" charset="-120"/>
              </a:rPr>
              <a:t>禮品：</a:t>
            </a:r>
            <a:endParaRPr lang="en-US" altLang="zh-TW" dirty="0" smtClean="0">
              <a:solidFill>
                <a:srgbClr val="FF0000"/>
              </a:solidFill>
              <a:ea typeface="華康儷中黑" pitchFamily="49" charset="-120"/>
            </a:endParaRPr>
          </a:p>
          <a:p>
            <a:pPr marL="115888" indent="-115888" defTabSz="457200">
              <a:buFont typeface="Arial" pitchFamily="34" charset="0"/>
              <a:buChar char="•"/>
            </a:pPr>
            <a:r>
              <a:rPr lang="en-US" altLang="zh-TW" dirty="0" err="1" smtClean="0">
                <a:solidFill>
                  <a:prstClr val="black"/>
                </a:solidFill>
                <a:ea typeface="華康儷中黑" pitchFamily="49" charset="-120"/>
              </a:rPr>
              <a:t>Isotonix</a:t>
            </a:r>
            <a:r>
              <a:rPr lang="en-US" altLang="zh-TW" dirty="0" smtClean="0">
                <a:solidFill>
                  <a:prstClr val="black"/>
                </a:solidFill>
                <a:ea typeface="華康儷中黑" pitchFamily="49" charset="-120"/>
              </a:rPr>
              <a:t>® OPC-3® </a:t>
            </a:r>
            <a:endParaRPr lang="en-US" dirty="0" smtClean="0">
              <a:solidFill>
                <a:prstClr val="black"/>
              </a:solidFill>
            </a:endParaRPr>
          </a:p>
          <a:p>
            <a:pPr marL="115888" indent="-115888" defTabSz="457200">
              <a:buFont typeface="Arial" pitchFamily="34" charset="0"/>
              <a:buChar char="•"/>
            </a:pPr>
            <a:r>
              <a:rPr lang="en-US" altLang="zh-TW" dirty="0" err="1">
                <a:solidFill>
                  <a:prstClr val="black"/>
                </a:solidFill>
                <a:ea typeface="華康儷中黑" pitchFamily="49" charset="-120"/>
              </a:rPr>
              <a:t>Frusanté</a:t>
            </a:r>
            <a:r>
              <a:rPr lang="en-US" altLang="zh-TW" smtClean="0">
                <a:solidFill>
                  <a:prstClr val="black"/>
                </a:solidFill>
                <a:ea typeface="華康儷中黑" pitchFamily="49" charset="-120"/>
              </a:rPr>
              <a:t>®</a:t>
            </a:r>
            <a:r>
              <a:rPr lang="zh-TW" altLang="en-US" smtClean="0">
                <a:solidFill>
                  <a:prstClr val="black"/>
                </a:solidFill>
                <a:ea typeface="華康儷中黑" pitchFamily="49" charset="-120"/>
              </a:rPr>
              <a:t>活心果</a:t>
            </a:r>
            <a:r>
              <a:rPr lang="zh-TW" altLang="en-US" dirty="0" smtClean="0">
                <a:solidFill>
                  <a:prstClr val="black"/>
                </a:solidFill>
                <a:ea typeface="華康儷中黑" pitchFamily="49" charset="-120"/>
              </a:rPr>
              <a:t>茶一瓶</a:t>
            </a:r>
            <a:endParaRPr lang="en-US" altLang="zh-TW" dirty="0" smtClean="0">
              <a:solidFill>
                <a:prstClr val="black"/>
              </a:solidFill>
              <a:ea typeface="華康儷中黑" pitchFamily="49" charset="-120"/>
            </a:endParaRPr>
          </a:p>
          <a:p>
            <a:pPr marL="115888" indent="-115888" defTabSz="457200"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ea typeface="華康儷中黑" pitchFamily="49" charset="-120"/>
              </a:rPr>
              <a:t>美安香港網路中心 </a:t>
            </a:r>
            <a:r>
              <a:rPr lang="en-US" altLang="zh-TW" sz="1400" dirty="0" err="1" smtClean="0">
                <a:solidFill>
                  <a:prstClr val="black"/>
                </a:solidFill>
                <a:ea typeface="華康儷中黑" pitchFamily="49" charset="-120"/>
              </a:rPr>
              <a:t>mhk</a:t>
            </a:r>
            <a:r>
              <a:rPr lang="en-US" altLang="zh-TW" sz="1400" dirty="0" smtClean="0">
                <a:solidFill>
                  <a:prstClr val="black"/>
                </a:solidFill>
                <a:ea typeface="華康儷中黑" pitchFamily="49" charset="-120"/>
              </a:rPr>
              <a:t> </a:t>
            </a:r>
            <a:r>
              <a:rPr lang="en-US" altLang="zh-TW" sz="1400" dirty="0" err="1" smtClean="0">
                <a:solidFill>
                  <a:prstClr val="black"/>
                </a:solidFill>
                <a:ea typeface="華康儷中黑" pitchFamily="49" charset="-120"/>
              </a:rPr>
              <a:t>WebCenters</a:t>
            </a:r>
            <a:r>
              <a:rPr lang="en-US" altLang="zh-TW" sz="1400" dirty="0" smtClean="0">
                <a:solidFill>
                  <a:prstClr val="black"/>
                </a:solidFill>
                <a:ea typeface="華康儷中黑" pitchFamily="49" charset="-120"/>
              </a:rPr>
              <a:t>™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9826" y="4998570"/>
            <a:ext cx="4114800" cy="76943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altLang="zh-TW" sz="2200" b="1" dirty="0">
                <a:solidFill>
                  <a:srgbClr val="B9C62E"/>
                </a:solidFill>
                <a:latin typeface="Arial Narrow" pitchFamily="34" charset="0"/>
                <a:ea typeface="華康儷中黑" pitchFamily="49" charset="-120"/>
              </a:rPr>
              <a:t>20</a:t>
            </a:r>
            <a:r>
              <a:rPr lang="en-US" altLang="zh-TW" sz="2200" b="1" dirty="0">
                <a:solidFill>
                  <a:srgbClr val="50CFFF"/>
                </a:solidFill>
                <a:latin typeface="Arial Narrow" pitchFamily="34" charset="0"/>
                <a:ea typeface="華康儷中黑" pitchFamily="49" charset="-120"/>
              </a:rPr>
              <a:t>14</a:t>
            </a:r>
            <a:r>
              <a:rPr lang="zh-TW" alt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45 Book" pitchFamily="50" charset="0"/>
                <a:ea typeface="華康儷中黑" pitchFamily="49" charset="-120"/>
              </a:rPr>
              <a:t>美安香港年會</a:t>
            </a:r>
            <a:endParaRPr lang="en-US" altLang="zh-TW" sz="2200" dirty="0">
              <a:solidFill>
                <a:prstClr val="black">
                  <a:lumMod val="85000"/>
                  <a:lumOff val="15000"/>
                </a:prstClr>
              </a:solidFill>
              <a:latin typeface="Avenir 45 Book" pitchFamily="50" charset="0"/>
              <a:ea typeface="華康儷中黑" pitchFamily="49" charset="-120"/>
            </a:endParaRPr>
          </a:p>
          <a:p>
            <a:pPr algn="ctr" defTabSz="914353"/>
            <a:r>
              <a:rPr lang="en-US" sz="2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mhk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 Annual Convention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129269" y="441560"/>
            <a:ext cx="4876800" cy="4496378"/>
            <a:chOff x="2129269" y="398018"/>
            <a:chExt cx="4876800" cy="4496378"/>
          </a:xfrm>
        </p:grpSpPr>
        <p:pic>
          <p:nvPicPr>
            <p:cNvPr id="1026" name="Picture 2" descr="M:\Events\Convention\Annual Convention\HKConv14\Them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7738" y="398018"/>
              <a:ext cx="4519612" cy="435451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129269" y="4586619"/>
              <a:ext cx="487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3"/>
              <a:r>
                <a:rPr lang="zh-TW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venir 45 Book" pitchFamily="50" charset="0"/>
                  <a:ea typeface="華康儷中黑" pitchFamily="49" charset="-120"/>
                </a:rPr>
                <a:t>嶄新的公司，嶄新的機會，嶄新的你</a:t>
              </a:r>
              <a:endParaRPr lang="en-US" altLang="zh-TW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45 Book" pitchFamily="50" charset="0"/>
                <a:ea typeface="華康儷中黑" pitchFamily="49" charset="-12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49701" y="5769823"/>
            <a:ext cx="2640456" cy="64632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914353"/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微軟正黑體" pitchFamily="34" charset="-120"/>
              </a:rPr>
              <a:t>#MHKAC</a:t>
            </a:r>
            <a:r>
              <a:rPr lang="en-US" sz="3600" b="1" dirty="0">
                <a:solidFill>
                  <a:srgbClr val="B9C62E"/>
                </a:solidFill>
                <a:latin typeface="Arial Narrow" pitchFamily="34" charset="0"/>
                <a:ea typeface="微軟正黑體" pitchFamily="34" charset="-12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28599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4" y="0"/>
            <a:ext cx="385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160242"/>
              </p:ext>
            </p:extLst>
          </p:nvPr>
        </p:nvGraphicFramePr>
        <p:xfrm>
          <a:off x="202406" y="655089"/>
          <a:ext cx="8739187" cy="584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92026" y="6501299"/>
            <a:ext cx="566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http://www.statistics.gov.hk/pub/B71312FA2013XXXXB0100.pdf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85866" y="3577838"/>
            <a:ext cx="23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1200" dirty="0">
                <a:solidFill>
                  <a:prstClr val="black"/>
                </a:solidFill>
                <a:ea typeface="華康儷中黑" panose="020B0509000000000000" pitchFamily="49" charset="-120"/>
              </a:rPr>
              <a:t>按每千名</a:t>
            </a:r>
            <a:endParaRPr lang="en-US" altLang="zh-TW" sz="1200" dirty="0">
              <a:solidFill>
                <a:prstClr val="black"/>
              </a:solidFill>
              <a:ea typeface="華康儷中黑" panose="020B0509000000000000" pitchFamily="49" charset="-120"/>
            </a:endParaRPr>
          </a:p>
          <a:p>
            <a:pPr algn="ctr" defTabSz="457200"/>
            <a:r>
              <a:rPr lang="zh-TW" altLang="en-US" sz="1200" dirty="0">
                <a:solidFill>
                  <a:prstClr val="black"/>
                </a:solidFill>
                <a:ea typeface="華康儷中黑" panose="020B0509000000000000" pitchFamily="49" charset="-120"/>
              </a:rPr>
              <a:t>人口計算</a:t>
            </a:r>
            <a:endParaRPr lang="en-US" altLang="zh-TW" sz="1200" dirty="0">
              <a:solidFill>
                <a:prstClr val="black"/>
              </a:solidFill>
              <a:ea typeface="華康儷中黑" panose="020B0509000000000000" pitchFamily="49" charset="-120"/>
            </a:endParaRP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ea typeface="華康儷中黑" panose="020B0509000000000000" pitchFamily="49" charset="-120"/>
              </a:rPr>
              <a:t>per 1000 population</a:t>
            </a:r>
          </a:p>
          <a:p>
            <a:pPr algn="ctr" defTabSz="457200"/>
            <a:endParaRPr lang="en-US" sz="1200" dirty="0">
              <a:solidFill>
                <a:prstClr val="black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2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69657" y="138113"/>
            <a:ext cx="8555029" cy="6581775"/>
            <a:chOff x="269657" y="138113"/>
            <a:chExt cx="8555029" cy="65817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138113"/>
              <a:ext cx="7762875" cy="658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8352" y="2438401"/>
              <a:ext cx="34979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600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嬰童產品市場前景明朗</a:t>
              </a:r>
              <a:endParaRPr lang="en-US" sz="2600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1723" y="4702628"/>
              <a:ext cx="4542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嬰童產品開支勢必增加</a:t>
              </a:r>
            </a:p>
            <a:p>
              <a:pPr defTabSz="457200"/>
              <a:r>
                <a:rPr lang="zh-TW" alt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嬰兒及兒童產品市場的發展</a:t>
              </a:r>
              <a:r>
                <a:rPr lang="zh-TW" altLang="en-US" dirty="0">
                  <a:solidFill>
                    <a:srgbClr val="FF0000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視乎兩大要素</a:t>
              </a:r>
              <a:r>
                <a:rPr lang="zh-TW" alt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，分別是</a:t>
              </a:r>
              <a:r>
                <a:rPr lang="zh-TW" altLang="en-US" dirty="0">
                  <a:solidFill>
                    <a:srgbClr val="FF0000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嬰兒和兒童數目</a:t>
              </a:r>
              <a:r>
                <a:rPr lang="zh-TW" alt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以及</a:t>
              </a:r>
              <a:r>
                <a:rPr lang="zh-TW" altLang="en-US" dirty="0">
                  <a:solidFill>
                    <a:srgbClr val="FF0000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父母的購買力</a:t>
              </a:r>
              <a:r>
                <a:rPr lang="zh-TW" alt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。</a:t>
              </a:r>
              <a:endParaRPr lang="en-US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90524" y="956232"/>
            <a:ext cx="7937140" cy="5858481"/>
            <a:chOff x="626292" y="1020019"/>
            <a:chExt cx="7937140" cy="5858481"/>
          </a:xfrm>
        </p:grpSpPr>
        <p:grpSp>
          <p:nvGrpSpPr>
            <p:cNvPr id="7" name="Group 6"/>
            <p:cNvGrpSpPr/>
            <p:nvPr/>
          </p:nvGrpSpPr>
          <p:grpSpPr>
            <a:xfrm>
              <a:off x="626292" y="1020019"/>
              <a:ext cx="7937140" cy="5858481"/>
              <a:chOff x="626292" y="1020019"/>
              <a:chExt cx="7937140" cy="585848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92" y="1204685"/>
                <a:ext cx="7937140" cy="5673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970318" y="1020019"/>
                <a:ext cx="3868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zh-TW" altLang="en-US" dirty="0">
                    <a:solidFill>
                      <a:prstClr val="black"/>
                    </a:solidFill>
                    <a:latin typeface="華康儷中黑" panose="020B0509000000000000" pitchFamily="49" charset="-120"/>
                    <a:ea typeface="華康儷中黑" panose="020B0509000000000000" pitchFamily="49" charset="-120"/>
                  </a:rPr>
                  <a:t>嬰兒及兒童產品的全球零售數字</a:t>
                </a:r>
                <a:endParaRPr lang="en-US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408730" y="2005765"/>
              <a:ext cx="2481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1500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保健及護理產品</a:t>
              </a:r>
              <a:endParaRPr lang="en-US" altLang="zh-TW" sz="1500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  <a:p>
              <a:pPr defTabSz="457200"/>
              <a:r>
                <a:rPr lang="zh-TW" altLang="en-US" sz="1500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玩具</a:t>
              </a:r>
              <a:endParaRPr lang="en-US" altLang="zh-TW" sz="1500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  <a:p>
              <a:pPr defTabSz="457200"/>
              <a:r>
                <a:rPr lang="zh-TW" altLang="en-US" sz="1500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嬰兒食品</a:t>
              </a:r>
              <a:endParaRPr lang="en-US" altLang="zh-TW" sz="1500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  <a:p>
              <a:pPr defTabSz="457200"/>
              <a:r>
                <a:rPr lang="zh-TW" altLang="en-US" sz="1500" dirty="0">
                  <a:solidFill>
                    <a:prstClr val="black"/>
                  </a:solidFill>
                  <a:latin typeface="華康儷中黑" panose="020B0509000000000000" pitchFamily="49" charset="-120"/>
                  <a:ea typeface="華康儷中黑" panose="020B0509000000000000" pitchFamily="49" charset="-120"/>
                </a:rPr>
                <a:t>服裝類別</a:t>
              </a:r>
              <a:endParaRPr lang="en-US" sz="1500" dirty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11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_Logos_MiraclesNatur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4199" y="192867"/>
            <a:ext cx="819328" cy="1274512"/>
          </a:xfrm>
          <a:prstGeom prst="rect">
            <a:avLst/>
          </a:prstGeom>
        </p:spPr>
      </p:pic>
      <p:pic>
        <p:nvPicPr>
          <p:cNvPr id="3" name="Picture 2" descr="US_ENG_pediatricianApprovedSeal_071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236" y="330200"/>
            <a:ext cx="2224380" cy="1798436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395786" y="1704235"/>
            <a:ext cx="7319294" cy="5167443"/>
            <a:chOff x="1586798" y="1667786"/>
            <a:chExt cx="7319294" cy="5167443"/>
          </a:xfrm>
        </p:grpSpPr>
        <p:pic>
          <p:nvPicPr>
            <p:cNvPr id="1029" name="Picture 5" descr="O:\Product_SC\Communications\Graphics\Products Image\DNA Miracles Natural\HK_DNA_foamingWashAndShampoo_HK693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127" y="1667786"/>
              <a:ext cx="4856965" cy="485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O:\Product_SC\Communications\Graphics\Products Image\DNA Miracles Natural\HK_DNA_BabyLotion_HK6930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438" y="2487354"/>
              <a:ext cx="4277324" cy="427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:\Product_SC\Communications\Graphics\Products Image\DNA Miracles Natural\HK_DNA_DiaperCream_HK693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798" y="3428176"/>
              <a:ext cx="3407053" cy="340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31268" y="4055111"/>
            <a:ext cx="2269348" cy="2194548"/>
            <a:chOff x="672707" y="3917023"/>
            <a:chExt cx="2269348" cy="2194548"/>
          </a:xfrm>
        </p:grpSpPr>
        <p:pic>
          <p:nvPicPr>
            <p:cNvPr id="5" name="Picture 4" descr="USCAN_ENG&amp;FR_dnaMiraclesNaturalSoothingOintmentMockup_0114(1).png"/>
            <p:cNvPicPr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72707" y="3917023"/>
              <a:ext cx="2269348" cy="2194548"/>
            </a:xfrm>
            <a:prstGeom prst="rect">
              <a:avLst/>
            </a:prstGeom>
            <a:effectLst>
              <a:outerShdw blurRad="358775" dir="10920000" sx="90000" sy="-19000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2708" y="3932788"/>
              <a:ext cx="1384674" cy="1436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624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8397" y="4749395"/>
            <a:ext cx="5942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Gently cleanses the skin and hair with surfactants derived from coconut oil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BBB59">
                    <a:lumMod val="50000"/>
                  </a:srgbClr>
                </a:solidFill>
              </a:rPr>
              <a:t>Moisturize and conditions your baby’s hair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520" y="138168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奇妙嬰兒天然洗髮沐浴泡泡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pPr defTabSz="457200"/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</a:t>
            </a:r>
            <a:r>
              <a:rPr lang="en-US" alt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Foaming Wash &amp; Shampoo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228" y="2180995"/>
            <a:ext cx="6708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9BBB59">
                    <a:lumMod val="50000"/>
                  </a:srgbClr>
                </a:solidFill>
                <a:ea typeface="華康儷中黑" pitchFamily="49" charset="-120"/>
              </a:rPr>
              <a:t>含有以椰子油製造的界面活性劑，能溫和潔淨皮膚與頭髮</a:t>
            </a:r>
            <a:endParaRPr lang="en-US" altLang="zh-TW" sz="2600" dirty="0">
              <a:solidFill>
                <a:srgbClr val="9BBB59">
                  <a:lumMod val="50000"/>
                </a:srgbClr>
              </a:solidFill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9BBB59">
                    <a:lumMod val="50000"/>
                  </a:srgbClr>
                </a:solidFill>
                <a:ea typeface="華康儷中黑" pitchFamily="49" charset="-120"/>
              </a:rPr>
              <a:t>滋潤並調理寶寶的頭髮</a:t>
            </a:r>
            <a:endParaRPr lang="en-US" altLang="en-US" sz="2600" dirty="0">
              <a:solidFill>
                <a:srgbClr val="9BBB59">
                  <a:lumMod val="50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626" y="1251170"/>
            <a:ext cx="68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4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天然、溫和、無毒性的沐浴露，專為嬰兒細緻的皮膚和頭髮而設，適合初生嬰兒使用。</a:t>
            </a:r>
            <a:endParaRPr lang="en-US" sz="24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872" y="6098248"/>
            <a:ext cx="5438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2200" b="1" dirty="0">
                <a:solidFill>
                  <a:srgbClr val="558ED5"/>
                </a:solidFill>
              </a:rPr>
              <a:t>HK6932 | DC $81.00 | SR $113.00 | BV 6</a:t>
            </a:r>
            <a:endParaRPr lang="en-US" sz="2200" b="1" dirty="0">
              <a:solidFill>
                <a:srgbClr val="558ED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072" y="3653014"/>
            <a:ext cx="6832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dirty="0">
                <a:solidFill>
                  <a:srgbClr val="8064A2">
                    <a:lumMod val="50000"/>
                  </a:srgbClr>
                </a:solidFill>
              </a:rPr>
              <a:t>A natural, gentle, non-toxic body cleanser specially formulated for your baby's delicate skin and hair. Suitable for newborn use.</a:t>
            </a:r>
          </a:p>
        </p:txBody>
      </p:sp>
      <p:pic>
        <p:nvPicPr>
          <p:cNvPr id="2050" name="Picture 2" descr="O:\Product_SC\Communications\Graphics\Products Image\DNA Miracles Natural\HK_DNA_foamingWashAndShampoo_HK693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9054" y="2296465"/>
            <a:ext cx="4714481" cy="47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NA_Logos_MiraclesNatur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4199" y="192867"/>
            <a:ext cx="819328" cy="12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8397" y="4205915"/>
            <a:ext cx="6430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Water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Gentle Surfactants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Cocoglycerides</a:t>
            </a:r>
            <a:endParaRPr lang="en-US" sz="2000" dirty="0">
              <a:solidFill>
                <a:srgbClr val="9BBB59">
                  <a:lumMod val="50000"/>
                </a:srgbClr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Panthenol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Epilobium</a:t>
            </a:r>
            <a:r>
              <a:rPr lang="en-US" sz="2000" i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angustifolium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(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Willowherb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) Flower / Leaf / Stem Extract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520" y="138168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奇妙嬰兒天然洗髮沐浴泡泡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pPr defTabSz="457200"/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</a:t>
            </a:r>
            <a:r>
              <a:rPr lang="en-US" alt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Foaming Wash &amp; Shampoo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462" y="1677588"/>
            <a:ext cx="5808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水</a:t>
            </a:r>
            <a:endParaRPr lang="en-US" altLang="zh-TW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溫和界面活性劑</a:t>
            </a:r>
            <a:endParaRPr lang="en-US" altLang="zh-TW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椰油脂酸甘油酯類</a:t>
            </a:r>
            <a:endParaRPr lang="en-US" altLang="zh-TW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泛醇</a:t>
            </a:r>
            <a:endParaRPr lang="en-US" altLang="zh-TW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柳草花／葉／莖萃取物</a:t>
            </a:r>
            <a:endParaRPr lang="en-US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626" y="1214086"/>
            <a:ext cx="6832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600" b="1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主要成份：</a:t>
            </a:r>
            <a:endParaRPr lang="en-US" sz="2600" b="1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072" y="3766783"/>
            <a:ext cx="6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8064A2">
                    <a:lumMod val="50000"/>
                  </a:srgbClr>
                </a:solidFill>
              </a:rPr>
              <a:t>Key Ingredients:</a:t>
            </a:r>
          </a:p>
        </p:txBody>
      </p:sp>
      <p:pic>
        <p:nvPicPr>
          <p:cNvPr id="18" name="Picture 2" descr="O:\Product_SC\Communications\Graphics\Products Image\DNA Miracles Natural\HK_DNA_foamingWashAndShampoo_HK693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9054" y="2296465"/>
            <a:ext cx="4714481" cy="47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NA_Logos_MiraclesNatur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4199" y="192867"/>
            <a:ext cx="819328" cy="12745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1872" y="6345738"/>
            <a:ext cx="5438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2200" b="1" dirty="0">
                <a:solidFill>
                  <a:srgbClr val="558ED5"/>
                </a:solidFill>
              </a:rPr>
              <a:t>HK6932 | DC $81.00 | SR $113.00 | BV 6</a:t>
            </a:r>
            <a:endParaRPr lang="en-US" sz="22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2631" y="4719259"/>
            <a:ext cx="59425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Moisturizes with a combination of emollients and herbal extracts for skin that looks and feels smoother and softer</a:t>
            </a:r>
          </a:p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Supports normal skin barrier functions to help keep the skin hydrated</a:t>
            </a:r>
          </a:p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Helps soothe minor skin irritations</a:t>
            </a:r>
          </a:p>
          <a:p>
            <a:pPr marL="342900" indent="-342900" defTabSz="4572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27" y="2054706"/>
            <a:ext cx="7055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ea typeface="華康儷中黑" panose="020B0509000000000000" pitchFamily="49" charset="-120"/>
              </a:rPr>
              <a:t>內含多種潤膚成份與草本植物萃取物，能為肌膚保濕，讓肌膚外表與觸感更細滑柔嫩</a:t>
            </a:r>
            <a:endParaRPr lang="en-US" sz="2200" dirty="0">
              <a:solidFill>
                <a:srgbClr val="9BBB59">
                  <a:lumMod val="50000"/>
                </a:srgbClr>
              </a:solidFill>
              <a:ea typeface="華康儷中黑" panose="020B0509000000000000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ea typeface="華康儷中黑" panose="020B0509000000000000" pitchFamily="49" charset="-120"/>
              </a:rPr>
              <a:t>支援肌膚的正常防護功能，幫助肌膚保濕</a:t>
            </a:r>
            <a:endParaRPr lang="en-US" sz="2200" dirty="0">
              <a:solidFill>
                <a:srgbClr val="9BBB59">
                  <a:lumMod val="50000"/>
                </a:srgbClr>
              </a:solidFill>
              <a:ea typeface="華康儷中黑" panose="020B0509000000000000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9BBB59">
                    <a:lumMod val="50000"/>
                  </a:srgbClr>
                </a:solidFill>
                <a:ea typeface="華康儷中黑" panose="020B0509000000000000" pitchFamily="49" charset="-120"/>
              </a:rPr>
              <a:t>有助紓緩肌膚輕微刺激</a:t>
            </a:r>
            <a:endParaRPr lang="en-US" sz="2200" dirty="0">
              <a:solidFill>
                <a:srgbClr val="9BBB59">
                  <a:lumMod val="50000"/>
                </a:srgbClr>
              </a:solidFill>
              <a:ea typeface="華康儷中黑" panose="020B0509000000000000" pitchFamily="49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626" y="1162960"/>
            <a:ext cx="710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400" dirty="0">
                <a:solidFill>
                  <a:srgbClr val="8064A2">
                    <a:lumMod val="75000"/>
                  </a:srgbClr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天然、無毒性的潤膚乳液，專為嬰兒敏感的面部與身體肌膚而設；性質溫和，適合初生嬰兒使用。</a:t>
            </a:r>
            <a:endParaRPr lang="en-US" sz="2200" dirty="0">
              <a:solidFill>
                <a:srgbClr val="8064A2">
                  <a:lumMod val="75000"/>
                </a:srgbClr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72" y="3842333"/>
            <a:ext cx="6832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000"/>
              </a:lnSpc>
            </a:pPr>
            <a:r>
              <a:rPr lang="en-US" sz="2000" dirty="0">
                <a:solidFill>
                  <a:srgbClr val="8064A2">
                    <a:lumMod val="75000"/>
                  </a:srgbClr>
                </a:solidFill>
              </a:rPr>
              <a:t>A natural, non-toxic body lotion specially formulated for your baby's face and body. Gentle on baby's sensitive skin and suitable for newborn use.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7184" y="6355568"/>
            <a:ext cx="5294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200" b="1" dirty="0">
                <a:solidFill>
                  <a:srgbClr val="558ED5"/>
                </a:solidFill>
              </a:rPr>
              <a:t>HK6930 | DC $81.00 | SR $113.00 | BV 5.5</a:t>
            </a:r>
          </a:p>
        </p:txBody>
      </p:sp>
      <p:pic>
        <p:nvPicPr>
          <p:cNvPr id="19" name="Picture 18" descr="DNA_Logos_MiraclesNatur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4199" y="192867"/>
            <a:ext cx="819328" cy="12745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0520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嬰兒</a:t>
            </a:r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天然潤膚乳液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Hydrating Baby Lotion </a:t>
            </a:r>
          </a:p>
        </p:txBody>
      </p:sp>
      <p:pic>
        <p:nvPicPr>
          <p:cNvPr id="22" name="Picture 2" descr="O:\Product_SC\Communications\Graphics\Products Image\DNA Miracles Natural\HK_DNA_BabyLotion_HK693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72092" y="3079983"/>
            <a:ext cx="4063492" cy="40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9993" y="4221833"/>
            <a:ext cx="8165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Water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Glycerin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BBB59">
                    <a:lumMod val="50000"/>
                  </a:srgbClr>
                </a:solidFill>
              </a:rPr>
              <a:t>Aloe </a:t>
            </a: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barbadensis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(Aloe Vera) Leaf Juice 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Shea Butter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Sodium 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Hyaluronate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Epilobium</a:t>
            </a:r>
            <a:r>
              <a:rPr lang="en-US" sz="2000" i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2000" i="1" dirty="0" err="1">
                <a:solidFill>
                  <a:srgbClr val="9BBB59">
                    <a:lumMod val="50000"/>
                  </a:srgbClr>
                </a:solidFill>
              </a:rPr>
              <a:t>angustifolium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 (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</a:rPr>
              <a:t>Willowherb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</a:rPr>
              <a:t>) Flower / Leaf / Stem Extract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228" y="1566468"/>
            <a:ext cx="580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水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甘油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蘆薈葉汁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乳木果油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玻尿酸鈉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9BBB59">
                    <a:lumMod val="50000"/>
                  </a:srgbClr>
                </a:solidFill>
                <a:latin typeface="華康儷中黑" pitchFamily="49" charset="-120"/>
                <a:ea typeface="華康儷中黑" pitchFamily="49" charset="-120"/>
              </a:rPr>
              <a:t>柳草花／葉／莖萃取物</a:t>
            </a:r>
            <a:endParaRPr lang="en-US" altLang="zh-TW" sz="2000" dirty="0">
              <a:solidFill>
                <a:srgbClr val="9BBB59">
                  <a:lumMod val="50000"/>
                </a:srgbClr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344" y="1141812"/>
            <a:ext cx="6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400" b="1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主要成份：</a:t>
            </a:r>
            <a:endParaRPr lang="en-US" sz="2400" b="1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120" y="3856923"/>
            <a:ext cx="68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8064A2">
                    <a:lumMod val="50000"/>
                  </a:srgbClr>
                </a:solidFill>
              </a:rPr>
              <a:t>Key Ingredients: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8083" y="6355568"/>
            <a:ext cx="5294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200" b="1" dirty="0">
                <a:solidFill>
                  <a:srgbClr val="558ED5"/>
                </a:solidFill>
              </a:rPr>
              <a:t>HK6930 | DC $81.00 | SR $113.00 | BV 5.5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0520" y="138168"/>
            <a:ext cx="838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奇妙</a:t>
            </a:r>
            <a:r>
              <a:rPr lang="zh-TW" altLang="en-US" sz="32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嬰兒</a:t>
            </a:r>
            <a:r>
              <a:rPr lang="en-US" sz="3200" dirty="0" err="1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天然潤膚乳液</a:t>
            </a:r>
            <a:endParaRPr lang="en-US" sz="3200" dirty="0">
              <a:solidFill>
                <a:srgbClr val="8064A2">
                  <a:lumMod val="75000"/>
                </a:srgbClr>
              </a:solidFill>
              <a:ea typeface="華康儷中黑" pitchFamily="49" charset="-120"/>
            </a:endParaRPr>
          </a:p>
          <a:p>
            <a:r>
              <a:rPr lang="en-US" sz="2800" dirty="0">
                <a:solidFill>
                  <a:srgbClr val="8064A2">
                    <a:lumMod val="75000"/>
                  </a:srgbClr>
                </a:solidFill>
                <a:ea typeface="華康儷中黑" pitchFamily="49" charset="-120"/>
              </a:rPr>
              <a:t>DNA Miracles Natural Hydrating Baby Lotion </a:t>
            </a:r>
          </a:p>
        </p:txBody>
      </p:sp>
      <p:pic>
        <p:nvPicPr>
          <p:cNvPr id="46" name="Picture 2" descr="O:\Product_SC\Communications\Graphics\Products Image\DNA Miracles Natural\HK_DNA_BabyLotion_HK693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0156" y="1814544"/>
            <a:ext cx="4063492" cy="40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DNA_Logos_MiraclesNatur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4199" y="192867"/>
            <a:ext cx="819328" cy="12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On-screen Show (4:3)</PresentationFormat>
  <Paragraphs>204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佈景主題</vt:lpstr>
      <vt:lpstr>15_Office Theme</vt:lpstr>
      <vt:lpstr>13_Office Theme</vt:lpstr>
      <vt:lpstr>16_Office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Tang</dc:creator>
  <cp:lastModifiedBy>jimyatl</cp:lastModifiedBy>
  <cp:revision>3</cp:revision>
  <dcterms:created xsi:type="dcterms:W3CDTF">2014-05-05T06:47:38Z</dcterms:created>
  <dcterms:modified xsi:type="dcterms:W3CDTF">2014-05-09T11:53:22Z</dcterms:modified>
</cp:coreProperties>
</file>